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F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8FFB">
            <a:alpha val="4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81D2-2BC0-4E80-A72E-765D44DA507E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F01B-CFA2-4DC1-A25F-E3811FCFE96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3429000"/>
            <a:ext cx="5758408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Basisstof 1:</a:t>
            </a:r>
            <a:br>
              <a:rPr lang="nl-NL" dirty="0" smtClean="0">
                <a:latin typeface="Comic Sans MS" pitchFamily="66" charset="0"/>
              </a:rPr>
            </a:br>
            <a:r>
              <a:rPr lang="nl-NL" dirty="0" smtClean="0">
                <a:latin typeface="Comic Sans MS" pitchFamily="66" charset="0"/>
              </a:rPr>
              <a:t>Organen en weefsels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2696344" cy="144016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C00000"/>
                </a:solidFill>
              </a:rPr>
              <a:t>Thema 3: Organen en cellen</a:t>
            </a:r>
            <a:endParaRPr lang="nl-NL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/>
              <a:t>Weefsels en cellen</a:t>
            </a:r>
            <a:r>
              <a:rPr lang="nl-NL" dirty="0" smtClean="0"/>
              <a:t>: tussencelstof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l-NL" dirty="0" smtClean="0"/>
              <a:t>Soms liggen de cellen dicht tegen elkaar, soms is er ruimte tussen de cellen.</a:t>
            </a:r>
          </a:p>
          <a:p>
            <a:r>
              <a:rPr lang="nl-NL" dirty="0" smtClean="0"/>
              <a:t>Tussen de cellen in zit tussencelstof (vloeistof of vaste stof). </a:t>
            </a:r>
          </a:p>
          <a:p>
            <a:r>
              <a:rPr lang="nl-NL" dirty="0" smtClean="0"/>
              <a:t>Is de tussencelstof is hard/stevig, dan is het weefsel stevig. 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2530" name="Picture 2" descr="http://biologiepagina.nl/Brugklasnieuw/Bewegen/ToetsbewegenB1/ME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2686610" cy="1636390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2987824" y="4797152"/>
            <a:ext cx="1656184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prstClr val="black"/>
                </a:solidFill>
              </a:rPr>
              <a:t>Kraakbeen: tussencelstof is stevig</a:t>
            </a:r>
            <a:r>
              <a:rPr lang="nl-NL" sz="2000" dirty="0">
                <a:solidFill>
                  <a:prstClr val="black"/>
                </a:solidFill>
              </a:rPr>
              <a:t>, </a:t>
            </a:r>
            <a:r>
              <a:rPr lang="nl-NL" sz="2000" dirty="0" smtClean="0">
                <a:solidFill>
                  <a:prstClr val="black"/>
                </a:solidFill>
              </a:rPr>
              <a:t>dus </a:t>
            </a:r>
            <a:r>
              <a:rPr lang="nl-NL" sz="2000" dirty="0">
                <a:solidFill>
                  <a:prstClr val="black"/>
                </a:solidFill>
              </a:rPr>
              <a:t>het weefsel </a:t>
            </a:r>
            <a:r>
              <a:rPr lang="nl-NL" sz="2000" dirty="0" smtClean="0">
                <a:solidFill>
                  <a:prstClr val="black"/>
                </a:solidFill>
              </a:rPr>
              <a:t>is stevig</a:t>
            </a:r>
            <a:endParaRPr lang="nl-NL" sz="2000" dirty="0"/>
          </a:p>
        </p:txBody>
      </p:sp>
      <p:pic>
        <p:nvPicPr>
          <p:cNvPr id="22532" name="Picture 4" descr="Afbeeldingsresultaat voor bloed cel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941168"/>
            <a:ext cx="2800350" cy="1638300"/>
          </a:xfrm>
          <a:prstGeom prst="rect">
            <a:avLst/>
          </a:prstGeom>
          <a:noFill/>
        </p:spPr>
      </p:pic>
      <p:sp>
        <p:nvSpPr>
          <p:cNvPr id="9" name="Rechthoek 8"/>
          <p:cNvSpPr/>
          <p:nvPr/>
        </p:nvSpPr>
        <p:spPr>
          <a:xfrm>
            <a:off x="7884368" y="4941168"/>
            <a:ext cx="125963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prstClr val="black"/>
                </a:solidFill>
              </a:rPr>
              <a:t>Bloed: </a:t>
            </a:r>
            <a:r>
              <a:rPr lang="nl-NL" sz="2000" dirty="0" err="1" smtClean="0">
                <a:solidFill>
                  <a:prstClr val="black"/>
                </a:solidFill>
              </a:rPr>
              <a:t>tussen-celstof</a:t>
            </a:r>
            <a:r>
              <a:rPr lang="nl-NL" sz="2000" dirty="0" smtClean="0">
                <a:solidFill>
                  <a:prstClr val="black"/>
                </a:solidFill>
              </a:rPr>
              <a:t> is vloeibaar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Lezen: basisstof 1</a:t>
            </a:r>
          </a:p>
          <a:p>
            <a:r>
              <a:rPr lang="nl-NL" dirty="0" smtClean="0"/>
              <a:t>Maken: opdracht 1 t/m 5</a:t>
            </a:r>
          </a:p>
          <a:p>
            <a:pPr>
              <a:buFont typeface="Courier New" pitchFamily="49" charset="0"/>
              <a:buChar char="o"/>
            </a:pPr>
            <a:r>
              <a:rPr lang="nl-NL" dirty="0" smtClean="0"/>
              <a:t>	Bij </a:t>
            </a:r>
            <a:r>
              <a:rPr lang="nl-NL" dirty="0" err="1" smtClean="0"/>
              <a:t>opdr</a:t>
            </a:r>
            <a:r>
              <a:rPr lang="nl-NL" dirty="0" smtClean="0"/>
              <a:t>. 1 en 3: werkbladen gebruiken</a:t>
            </a:r>
          </a:p>
          <a:p>
            <a:pPr>
              <a:buFont typeface="Courier New" pitchFamily="49" charset="0"/>
              <a:buChar char="o"/>
            </a:pPr>
            <a:r>
              <a:rPr lang="nl-NL" dirty="0" smtClean="0"/>
              <a:t>	Bij </a:t>
            </a:r>
            <a:r>
              <a:rPr lang="nl-NL" dirty="0" err="1" smtClean="0"/>
              <a:t>opdr</a:t>
            </a:r>
            <a:r>
              <a:rPr lang="nl-NL" dirty="0" smtClean="0"/>
              <a:t>. 2: torso gebruiken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/>
              <a:t>N</a:t>
            </a:r>
            <a:r>
              <a:rPr lang="nl-NL" b="1" dirty="0" smtClean="0"/>
              <a:t>iveau: </a:t>
            </a:r>
            <a:r>
              <a:rPr lang="nl-NL" b="1" dirty="0" smtClean="0"/>
              <a:t>Organen en organenstelsels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328592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7380312" y="4509120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  <p:sp>
        <p:nvSpPr>
          <p:cNvPr id="6" name="Ovaal 5"/>
          <p:cNvSpPr/>
          <p:nvPr/>
        </p:nvSpPr>
        <p:spPr>
          <a:xfrm>
            <a:off x="6804248" y="3140968"/>
            <a:ext cx="165618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muizenpagina.nl/wp-content/uploads/2013/01/Muis_Orga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491880" cy="193993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3888432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/>
              <a:t>Organen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/>
          </a:bodyPr>
          <a:lstStyle/>
          <a:p>
            <a:r>
              <a:rPr lang="nl-NL" sz="3600" b="1" u="sng" dirty="0" smtClean="0">
                <a:solidFill>
                  <a:srgbClr val="C00000"/>
                </a:solidFill>
              </a:rPr>
              <a:t>Een orgaan </a:t>
            </a:r>
            <a:r>
              <a:rPr lang="nl-NL" dirty="0" smtClean="0"/>
              <a:t>= </a:t>
            </a:r>
            <a:r>
              <a:rPr lang="nl-NL" b="1" dirty="0" smtClean="0"/>
              <a:t>een onderdeel van een organisme dat een </a:t>
            </a:r>
            <a:r>
              <a:rPr lang="nl-NL" b="1" dirty="0" smtClean="0"/>
              <a:t>speciale </a:t>
            </a:r>
            <a:r>
              <a:rPr lang="nl-NL" b="1" dirty="0" smtClean="0"/>
              <a:t>taak (of taken) uitvoert.</a:t>
            </a:r>
          </a:p>
          <a:p>
            <a:r>
              <a:rPr lang="nl-NL" dirty="0" smtClean="0"/>
              <a:t>Voorbeelden?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3167336" y="3861047"/>
          <a:ext cx="597666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75"/>
                <a:gridCol w="4835489"/>
              </a:tblGrid>
              <a:tr h="828680"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Lever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Haalt  schadelijke stoffen uit het bloed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solidFill>
                            <a:schemeClr val="tx1"/>
                          </a:solidFill>
                        </a:rPr>
                        <a:t>Maakt gal.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8099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Dunne Darm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Zorgt dat voedingsstoffen in het lichaam komen.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8099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Oor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Zorgt dat het organisme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</a:rPr>
                        <a:t> geluiden kan waarnemen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http://www.cliparthut.com/clip-arts/1198/skeleton-with-organs-1198523.jpg"/>
          <p:cNvPicPr>
            <a:picLocks noChangeAspect="1" noChangeArrowheads="1"/>
          </p:cNvPicPr>
          <p:nvPr/>
        </p:nvPicPr>
        <p:blipFill>
          <a:blip r:embed="rId3" cstate="print"/>
          <a:srcRect l="18187" r="25435"/>
          <a:stretch>
            <a:fillRect/>
          </a:stretch>
        </p:blipFill>
        <p:spPr bwMode="auto">
          <a:xfrm>
            <a:off x="0" y="1700808"/>
            <a:ext cx="1779555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/>
              <a:t>Organen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Planten hebben ook organen: </a:t>
            </a:r>
          </a:p>
          <a:p>
            <a:r>
              <a:rPr lang="nl-NL" dirty="0" smtClean="0"/>
              <a:t>Voorbeelden?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687960" y="2996952"/>
          <a:ext cx="6456040" cy="2650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231904"/>
              </a:tblGrid>
              <a:tr h="548233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Blad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Hier vindt fotosynthese plaats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51807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Wortels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-Opnemen van water en mineralen</a:t>
                      </a:r>
                    </a:p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-Reservevoedsel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</a:rPr>
                        <a:t> opslaan</a:t>
                      </a:r>
                    </a:p>
                    <a:p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</a:rPr>
                        <a:t>-Zorgt dat de plant stevig in de grond staat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8233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Vrucht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Hierin ontstaan</a:t>
                      </a:r>
                      <a:r>
                        <a:rPr lang="nl-NL" sz="2400" b="1" baseline="0" dirty="0" smtClean="0">
                          <a:solidFill>
                            <a:schemeClr val="tx1"/>
                          </a:solidFill>
                        </a:rPr>
                        <a:t> de zad</a:t>
                      </a:r>
                      <a:r>
                        <a:rPr lang="nl-NL" sz="2400" b="1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endParaRPr lang="nl-N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themas.studiobiologie.nl/getresource?blob-key=AMIfv9768ZpYz7maE722QgPTP0DBS9wMqfd2Mor7JNKc9K0U4rl_pM_kM-lZCq2TDQWzk3apt0O2RnkiSGWJVGcrUX5vV1Bb6t5F7tfFKHllvdOCp0EtIqPl-zycgW2pcDnuJdz77oVeQya7CcHORFlCGsP9yPTzBr7gddaqQvIpcHX1vo-AFIA%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2651444" cy="3240654"/>
          </a:xfrm>
          <a:prstGeom prst="rect">
            <a:avLst/>
          </a:prstGeom>
          <a:noFill/>
        </p:spPr>
      </p:pic>
      <p:pic>
        <p:nvPicPr>
          <p:cNvPr id="2052" name="Picture 4" descr="http://www.groenkennisnet.nl/upload_mm/6/a/d/d36b6fef-aebb-486b-b229-c860dff899f4_F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3625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178696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b="1" dirty="0" smtClean="0"/>
              <a:t>Orgaandonor</a:t>
            </a:r>
            <a:br>
              <a:rPr lang="nl-NL" b="1" dirty="0" smtClean="0"/>
            </a:br>
            <a:r>
              <a:rPr lang="nl-NL" sz="4000" i="1" dirty="0" smtClean="0"/>
              <a:t>donor = gever</a:t>
            </a:r>
            <a:endParaRPr lang="nl-NL" sz="4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Sommige mensen hebben een nieuw gezond orgaan nodig om verder te kunnen leven.</a:t>
            </a:r>
          </a:p>
          <a:p>
            <a:r>
              <a:rPr lang="nl-NL" dirty="0" smtClean="0"/>
              <a:t>Orgaandonor: je stelt je organen beschikbaar als je overlijdt.</a:t>
            </a:r>
          </a:p>
          <a:p>
            <a:r>
              <a:rPr lang="nl-NL" sz="1800" dirty="0" smtClean="0"/>
              <a:t>Vanaf 12 jaar(toestemming ouders)</a:t>
            </a:r>
          </a:p>
          <a:p>
            <a:r>
              <a:rPr lang="nl-NL" sz="1800" dirty="0" smtClean="0"/>
              <a:t>Vanaf 16 jaar zelf beslissen</a:t>
            </a:r>
          </a:p>
          <a:p>
            <a:r>
              <a:rPr lang="nl-NL" dirty="0" smtClean="0"/>
              <a:t>Wat vind je daarvan?</a:t>
            </a:r>
          </a:p>
          <a:p>
            <a:endParaRPr lang="nl-NL" sz="1800" dirty="0" smtClean="0"/>
          </a:p>
        </p:txBody>
      </p:sp>
      <p:pic>
        <p:nvPicPr>
          <p:cNvPr id="17410" name="Picture 2" descr="http://www.animaatjes.nl/plaatjes/o/orgaan-donatie/animaatjes-orgaan-donatie-88731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37472"/>
            <a:ext cx="4044702" cy="303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/>
              <a:t>Organenstelsel / orgaanstelsel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nl-NL" b="1" u="sng" dirty="0" smtClean="0">
                <a:solidFill>
                  <a:srgbClr val="C00000"/>
                </a:solidFill>
              </a:rPr>
              <a:t>Een organenstelsel </a:t>
            </a:r>
            <a:r>
              <a:rPr lang="nl-NL" dirty="0" smtClean="0"/>
              <a:t>= Een groep organen die samenwerkt aan een bepaalde taak.</a:t>
            </a:r>
          </a:p>
          <a:p>
            <a:r>
              <a:rPr lang="nl-NL" dirty="0" smtClean="0"/>
              <a:t>Bv.: luchtpijp, bronchiën en longen </a:t>
            </a:r>
            <a:r>
              <a:rPr lang="nl-NL" dirty="0" smtClean="0">
                <a:sym typeface="Wingdings" pitchFamily="2" charset="2"/>
              </a:rPr>
              <a:t> ademhalingsstelsel</a:t>
            </a:r>
            <a:endParaRPr lang="nl-NL" dirty="0"/>
          </a:p>
        </p:txBody>
      </p:sp>
      <p:pic>
        <p:nvPicPr>
          <p:cNvPr id="18434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0773"/>
            <a:ext cx="8293993" cy="350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12768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/>
              <a:t>Niveau: Weefsels en cellen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0" y="1556791"/>
            <a:ext cx="9144000" cy="536567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300192" y="6093296"/>
            <a:ext cx="1728192" cy="764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860032" y="5229200"/>
            <a:ext cx="1152128" cy="16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9221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b="1" dirty="0" smtClean="0"/>
              <a:t>Weefsels en Cellen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Alle organismen zijn opgebouwd uit cellen.</a:t>
            </a:r>
          </a:p>
          <a:p>
            <a:r>
              <a:rPr lang="nl-NL" dirty="0" smtClean="0"/>
              <a:t>Iedere cel heeft een functie in een organisme. De taak van een cel bepaalt hoe de cel eruit ziet.</a:t>
            </a:r>
          </a:p>
          <a:p>
            <a:r>
              <a:rPr lang="nl-NL" dirty="0" smtClean="0"/>
              <a:t>Cellen zijn niet plat maar 3-dimensionaal (3D)</a:t>
            </a:r>
          </a:p>
          <a:p>
            <a:endParaRPr lang="nl-NL" dirty="0"/>
          </a:p>
        </p:txBody>
      </p:sp>
      <p:pic>
        <p:nvPicPr>
          <p:cNvPr id="19458" name="Picture 2" descr="http://droomengedicht.punt.nl/_files/2009-01-20/miljarden-cellen-in-het-licha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31799"/>
            <a:ext cx="3779912" cy="2126201"/>
          </a:xfrm>
          <a:prstGeom prst="rect">
            <a:avLst/>
          </a:prstGeom>
          <a:noFill/>
        </p:spPr>
      </p:pic>
      <p:pic>
        <p:nvPicPr>
          <p:cNvPr id="19460" name="Picture 4" descr="http://biologiepagina.nl/Images/celvorm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839826" cy="3365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02832" cy="10801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b="1" dirty="0" smtClean="0"/>
              <a:t>Weefsels en cellen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60848"/>
            <a:ext cx="4474840" cy="1684783"/>
          </a:xfrm>
        </p:spPr>
        <p:txBody>
          <a:bodyPr/>
          <a:lstStyle/>
          <a:p>
            <a:r>
              <a:rPr lang="nl-NL" b="1" u="sng" dirty="0" smtClean="0">
                <a:solidFill>
                  <a:srgbClr val="C00000"/>
                </a:solidFill>
              </a:rPr>
              <a:t>Weefsel</a:t>
            </a:r>
            <a:r>
              <a:rPr lang="nl-NL" dirty="0" smtClean="0"/>
              <a:t> = een groep cellen met dezelfde vorm en functie.</a:t>
            </a:r>
          </a:p>
        </p:txBody>
      </p:sp>
      <p:pic>
        <p:nvPicPr>
          <p:cNvPr id="21506" name="Picture 2" descr="http://www.biologiepagina.nl/Wandplaten/Menskunde/CELTYPEN%20IN%20HET%20HOO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587" y="404664"/>
            <a:ext cx="4098413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</TotalTime>
  <Words>298</Words>
  <Application>Microsoft Office PowerPoint</Application>
  <PresentationFormat>Diavoorstelling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Basisstof 1: Organen en weefsels</vt:lpstr>
      <vt:lpstr>Niveau: Organen en organenstelsels</vt:lpstr>
      <vt:lpstr>Organen</vt:lpstr>
      <vt:lpstr>Organen</vt:lpstr>
      <vt:lpstr>Orgaandonor donor = gever</vt:lpstr>
      <vt:lpstr>Organenstelsel / orgaanstelsel</vt:lpstr>
      <vt:lpstr>Niveau: Weefsels en cellen</vt:lpstr>
      <vt:lpstr>Weefsels en Cellen</vt:lpstr>
      <vt:lpstr>Weefsels en cellen</vt:lpstr>
      <vt:lpstr>Weefsels en cellen: tussencelstof</vt:lpstr>
      <vt:lpstr>Huiswerk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1: Organen en weefsels</dc:title>
  <dc:creator>Sandra Sloot</dc:creator>
  <cp:lastModifiedBy>Sandra Sloot</cp:lastModifiedBy>
  <cp:revision>21</cp:revision>
  <dcterms:created xsi:type="dcterms:W3CDTF">2016-01-13T11:42:47Z</dcterms:created>
  <dcterms:modified xsi:type="dcterms:W3CDTF">2016-01-13T16:37:11Z</dcterms:modified>
</cp:coreProperties>
</file>